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25"/>
  </p:notesMasterIdLst>
  <p:sldIdLst>
    <p:sldId id="256" r:id="rId2"/>
    <p:sldId id="289" r:id="rId3"/>
    <p:sldId id="301" r:id="rId4"/>
    <p:sldId id="280" r:id="rId5"/>
    <p:sldId id="281" r:id="rId6"/>
    <p:sldId id="282" r:id="rId7"/>
    <p:sldId id="283" r:id="rId8"/>
    <p:sldId id="290" r:id="rId9"/>
    <p:sldId id="285" r:id="rId10"/>
    <p:sldId id="278" r:id="rId11"/>
    <p:sldId id="279" r:id="rId12"/>
    <p:sldId id="286" r:id="rId13"/>
    <p:sldId id="287" r:id="rId14"/>
    <p:sldId id="292" r:id="rId15"/>
    <p:sldId id="291" r:id="rId16"/>
    <p:sldId id="300" r:id="rId17"/>
    <p:sldId id="298" r:id="rId18"/>
    <p:sldId id="284" r:id="rId19"/>
    <p:sldId id="288" r:id="rId20"/>
    <p:sldId id="294" r:id="rId21"/>
    <p:sldId id="295" r:id="rId22"/>
    <p:sldId id="297" r:id="rId23"/>
    <p:sldId id="29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73"/>
    <p:restoredTop sz="84247"/>
  </p:normalViewPr>
  <p:slideViewPr>
    <p:cSldViewPr snapToGrid="0">
      <p:cViewPr varScale="1">
        <p:scale>
          <a:sx n="106" d="100"/>
          <a:sy n="106" d="100"/>
        </p:scale>
        <p:origin x="1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95590-5D9E-2B49-9BD9-54FB20CC0AA1}" type="datetimeFigureOut">
              <a:rPr lang="en-US" smtClean="0"/>
              <a:t>8/24/24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C54B3-42A9-AF4C-8E59-2C9A6B281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98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C54B3-42A9-AF4C-8E59-2C9A6B281B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97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Political knowledge is measured here using a variety of political questions that have objective correct answers</a:t>
            </a:r>
          </a:p>
          <a:p>
            <a:endParaRPr lang="en-US" dirty="0"/>
          </a:p>
          <a:p>
            <a:r>
              <a:rPr lang="en-US" dirty="0"/>
              <a:t>High political knowledge is those respondents that got most of these questions correct (8 or 9 right out of 10), low political knowledge is those respondents that got many of them wrong (5 or fewer right out of 10)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C54B3-42A9-AF4C-8E59-2C9A6B281B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08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C54B3-42A9-AF4C-8E59-2C9A6B281B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70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C54B3-42A9-AF4C-8E59-2C9A6B281B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58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C54B3-42A9-AF4C-8E59-2C9A6B281B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31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C54B3-42A9-AF4C-8E59-2C9A6B281B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98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C54B3-42A9-AF4C-8E59-2C9A6B281B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33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C54B3-42A9-AF4C-8E59-2C9A6B281B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46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C54B3-42A9-AF4C-8E59-2C9A6B281B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59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C54B3-42A9-AF4C-8E59-2C9A6B281B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5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C54B3-42A9-AF4C-8E59-2C9A6B281B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32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C54B3-42A9-AF4C-8E59-2C9A6B281B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95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C54B3-42A9-AF4C-8E59-2C9A6B281B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69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C54B3-42A9-AF4C-8E59-2C9A6B281B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14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C54B3-42A9-AF4C-8E59-2C9A6B281B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94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C54B3-42A9-AF4C-8E59-2C9A6B281B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C54B3-42A9-AF4C-8E59-2C9A6B281B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73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C54B3-42A9-AF4C-8E59-2C9A6B281B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87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C54B3-42A9-AF4C-8E59-2C9A6B281B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82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860A4-9608-93B8-FB42-8A6A19679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EBABDD-8056-BCAA-EB2C-9C218DB71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8CDC3-5E5F-C481-F444-183D4569D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Saturday, August 24,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E48BB-F853-BA53-EA80-7DEF36616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  <a:endParaRPr lang="en-US" spc="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45DB4-21A3-389E-FFF8-672EED5B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061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A7FC-628D-9F15-DE18-ED93DF805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11EA5-4F4D-A423-0810-6E9D0992F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ED126-EE82-0BEF-833C-21B8AA128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612A-4CB0-4F57-9A87-F049CECB184D}" type="datetime2">
              <a:rPr lang="en-US" smtClean="0"/>
              <a:t>Saturday, August 24,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B4736-D30E-9BF4-0103-186E4FEC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B7F3A-8702-EAA0-7606-41DB9C72D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72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CEE739-8811-8AF9-1DF0-63FE18EA7D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4A1228-D3F8-7990-46A0-49871C7BC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05443-6418-3EA9-B5B1-67943DC71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7F40-C8F7-4897-A6B8-241042F913A9}" type="datetime2">
              <a:rPr lang="en-US" smtClean="0"/>
              <a:t>Saturday, August 24,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83256-366F-1421-AED2-A4667CFC4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3AFCD-790D-31B6-EF05-60DC51F38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9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0C00A-1D79-291E-D0BE-D891B296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B60DA-7029-61CB-658C-FA8FE77C2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A9383-2553-0463-8BB9-0EAB23792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Saturday, August 24,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99E02-90D1-4DC3-8224-83B82B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  <a:endParaRPr lang="en-US" spc="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9A66C-1E12-99BD-F4AB-A51605228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44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CFB2F-EC4C-5127-8B33-52B0223A8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EC890-2DB3-6E7F-7F85-C780EC1C2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F88BA-7B41-20CF-1ECD-789561EAF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CA73-0A86-4195-A787-75037827079D}" type="datetime2">
              <a:rPr lang="en-US" smtClean="0"/>
              <a:t>Saturday, August 24,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16030-2B40-E0EC-DE6B-6148AC5CD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0527C-3534-3287-C03F-D85D8F6D6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3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4F3D-7444-88B5-30B7-D20A03F9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0798E-DB0D-A4E7-2927-E2BB75822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3F832-202B-2C5C-DA1F-BDEE8C30C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DCB55-532E-F358-2C0B-7E11F45FE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75374-B296-498E-A935-80631EA9020D}" type="datetime2">
              <a:rPr lang="en-US" smtClean="0"/>
              <a:t>Saturday, August 24,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BCC57-15A0-7D3B-745A-02A8DD1D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C0DC-754E-CA69-B9DB-BA4CB4173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1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42CF6-2ADC-5075-06AE-CE2AEA49B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B9D00-7BDD-5129-E23E-490B1C455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3E96B-C1F2-5745-AB2B-66594315C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4797D-5B8A-0C07-C5F5-9F38BE1D83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1A5CC0-91C9-2B95-961F-F01432DE3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969050-C32F-80F8-BA8D-851324EAE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B728-214A-4ABC-8432-5B3A5A66A987}" type="datetime2">
              <a:rPr lang="en-US" smtClean="0"/>
              <a:t>Saturday, August 24,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33D3F2-FDDF-6553-18E7-9D67AAF2A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AE6121-0B98-4B3B-233D-B8236F15A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95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14F72-5CBB-6569-70C8-25C0FC17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F4898-8344-39DF-25A9-9F79FE75B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02D0-6806-43AF-9888-2359BF40C204}" type="datetime2">
              <a:rPr lang="en-US" smtClean="0"/>
              <a:t>Saturday, August 24,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EB6D3-D0CB-D315-BECC-3A2ACE8E9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026313-3371-C62B-106B-0C65FBA43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55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CC4D7D-489B-DABA-779B-9935426A6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14D2D-B1AF-4197-82D6-FC1F8BD05681}" type="datetime2">
              <a:rPr lang="en-US" smtClean="0"/>
              <a:t>Saturday, August 24,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821FB6-A319-5DDA-AC8B-20041E3C5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03520-C8F4-9C8C-47FC-C6E2B31DB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4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0CE2A-F87B-34E4-8B9B-432CF5B07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9C697-25C8-9651-C912-4E6EF9C4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F21B7-E0EB-0CB5-E614-2B9F31D21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34D04-FAD7-0B43-04DD-AB353E564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1CEB-9838-4245-91B8-EFBAFE2D8B44}" type="datetime2">
              <a:rPr lang="en-US" smtClean="0"/>
              <a:t>Saturday, August 24,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335E7-39AF-2560-AF88-2E2881346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0FBCA-78F6-B6F8-6078-52BF25B4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37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786BF-5941-62EA-757B-86CD74811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3035D6-649E-EF2E-C3C8-CB768FA089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52E51-3831-B647-95FD-0A5FE30A1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0D177-A5B7-0CEC-6C25-5D243256D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3F6BF-A585-41F8-88DF-7E5D069F892A}" type="datetime2">
              <a:rPr lang="en-US" smtClean="0"/>
              <a:t>Saturday, August 24,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97CF5-7CE8-F531-C908-3E5F552A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294A1-F3FB-5A93-2A65-0A34FCC54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1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D94BEF-4B1E-0585-46C2-F6C9F67CB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74CAC-952C-5C5E-6134-F1F98DC1F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711CD-0929-88C0-3587-F37D6C3E3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Saturday, August 24,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2655C-79F6-6FF8-C052-89EC8B9AE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spc="200"/>
              <a:t>Sample Footer Text</a:t>
            </a:r>
            <a:endParaRPr lang="en-US" spc="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631CB-8E3B-2DC9-31DF-FEEAC7379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19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uandi.e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53982A-DEBB-55B4-FCFC-B48332C71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552289"/>
            <a:ext cx="5254752" cy="3900326"/>
          </a:xfrm>
        </p:spPr>
        <p:txBody>
          <a:bodyPr>
            <a:normAutofit/>
          </a:bodyPr>
          <a:lstStyle/>
          <a:p>
            <a:pPr algn="l"/>
            <a:r>
              <a:rPr lang="en-US" sz="5200" b="1" dirty="0"/>
              <a:t>Comparative Political Behavior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B11B7C-71BF-EB5A-8CE6-9FE3C2318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624330"/>
            <a:ext cx="3976496" cy="152162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Timea Balogh </a:t>
            </a:r>
          </a:p>
          <a:p>
            <a:pPr algn="l"/>
            <a:r>
              <a:rPr lang="en-US" dirty="0"/>
              <a:t>University of California, Davis</a:t>
            </a:r>
          </a:p>
          <a:p>
            <a:pPr algn="l"/>
            <a:endParaRPr lang="en-US" dirty="0"/>
          </a:p>
        </p:txBody>
      </p:sp>
      <p:pic>
        <p:nvPicPr>
          <p:cNvPr id="44" name="Picture 43" descr="3D stairs design">
            <a:extLst>
              <a:ext uri="{FF2B5EF4-FFF2-40B4-BE49-F238E27FC236}">
                <a16:creationId xmlns:a16="http://schemas.microsoft.com/office/drawing/2014/main" id="{DF834847-F3A0-B878-85B0-EBA5BE0F8E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9" r="13335"/>
          <a:stretch/>
        </p:blipFill>
        <p:spPr>
          <a:xfrm>
            <a:off x="6487929" y="552289"/>
            <a:ext cx="4957113" cy="55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75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sideration set models of electoral choice: Theory, method, and  application - ScienceDirect">
            <a:extLst>
              <a:ext uri="{FF2B5EF4-FFF2-40B4-BE49-F238E27FC236}">
                <a16:creationId xmlns:a16="http://schemas.microsoft.com/office/drawing/2014/main" id="{BF9CC0E8-9C9B-50C4-F869-77666B9C8E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9005" y="643466"/>
            <a:ext cx="7553990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93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ADA5-A4C7-3F79-F258-00A5BFA8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Theories of Voting Behavior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4CA95-AAD0-FDEF-7EE5-9C4EE1034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Retrospective Voting</a:t>
            </a:r>
            <a:r>
              <a:rPr lang="en-US" dirty="0"/>
              <a:t>: Voting is based on the performance of the incumbent politicians or parties </a:t>
            </a:r>
          </a:p>
          <a:p>
            <a:pPr lvl="1"/>
            <a:r>
              <a:rPr lang="en-US" dirty="0"/>
              <a:t>Perceived as having done well? Rewarded by voting for incumbent </a:t>
            </a:r>
          </a:p>
          <a:p>
            <a:pPr lvl="1"/>
            <a:r>
              <a:rPr lang="en-US" dirty="0"/>
              <a:t>Perceived as having done poorly? Punished by voting for opposition</a:t>
            </a:r>
          </a:p>
          <a:p>
            <a:r>
              <a:rPr lang="en-US" b="1" dirty="0"/>
              <a:t>Prospective Voting</a:t>
            </a:r>
            <a:r>
              <a:rPr lang="en-US" dirty="0"/>
              <a:t>: Voting is based on anticipated future performance of candidates or parties</a:t>
            </a:r>
          </a:p>
          <a:p>
            <a:pPr lvl="1"/>
            <a:r>
              <a:rPr lang="en-US" dirty="0"/>
              <a:t>Consider the policy promises made and choose the one they align with most</a:t>
            </a:r>
          </a:p>
          <a:p>
            <a:r>
              <a:rPr lang="en-US" b="1" dirty="0"/>
              <a:t>Issue Voting</a:t>
            </a:r>
            <a:r>
              <a:rPr lang="en-US" dirty="0"/>
              <a:t>: Voting is based on specific political issues (policies) that the individual prioritizes </a:t>
            </a:r>
          </a:p>
          <a:p>
            <a:pPr lvl="1"/>
            <a:r>
              <a:rPr lang="en-US" dirty="0"/>
              <a:t>If you prioritize environmental policy, you will choose the candidate with the strongest environmental platform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59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6" name="Rectangle 5145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45" name="Rectangle 5144">
            <a:extLst>
              <a:ext uri="{FF2B5EF4-FFF2-40B4-BE49-F238E27FC236}">
                <a16:creationId xmlns:a16="http://schemas.microsoft.com/office/drawing/2014/main" id="{B908E8DC-1025-4FCC-873D-DC5C2ADE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0AE075-633A-11EE-DF5D-8F0B07557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540167"/>
            <a:ext cx="4274607" cy="2135867"/>
          </a:xfrm>
        </p:spPr>
        <p:txBody>
          <a:bodyPr anchor="b">
            <a:normAutofit/>
          </a:bodyPr>
          <a:lstStyle/>
          <a:p>
            <a:r>
              <a:rPr lang="en-US" sz="3700" dirty="0"/>
              <a:t>Some complications: News 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7947DC-CF9C-5127-699E-A2DE42193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99" y="2880452"/>
            <a:ext cx="4274607" cy="3095445"/>
          </a:xfrm>
        </p:spPr>
        <p:txBody>
          <a:bodyPr anchor="t">
            <a:normAutofit/>
          </a:bodyPr>
          <a:lstStyle/>
          <a:p>
            <a:pPr lvl="1"/>
            <a:r>
              <a:rPr lang="en-US" sz="1800" dirty="0"/>
              <a:t>Where people get their political news from matters!</a:t>
            </a:r>
          </a:p>
          <a:p>
            <a:pPr lvl="1"/>
            <a:r>
              <a:rPr lang="en-US" sz="1800" dirty="0"/>
              <a:t>Those who rely on social media for political news followed the 2020 presidential candidates less closely, less aware of political storylines</a:t>
            </a:r>
          </a:p>
          <a:p>
            <a:pPr lvl="1"/>
            <a:r>
              <a:rPr lang="en-US" sz="1800" dirty="0"/>
              <a:t>Also less likely to very closely follow news about the COVID-19 outbreak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pic>
        <p:nvPicPr>
          <p:cNvPr id="5126" name="Picture 6" descr="Americans Who Mainly Get Their News on Social Media Are Less Engaged, Less  Knowledgeable | Pew Research Center">
            <a:extLst>
              <a:ext uri="{FF2B5EF4-FFF2-40B4-BE49-F238E27FC236}">
                <a16:creationId xmlns:a16="http://schemas.microsoft.com/office/drawing/2014/main" id="{9FEAC57F-A865-5817-C20F-A7F86A537A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0548"/>
          <a:stretch/>
        </p:blipFill>
        <p:spPr bwMode="auto">
          <a:xfrm>
            <a:off x="4879684" y="724783"/>
            <a:ext cx="3211333" cy="544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mericans who mainly got news via social media knew less about politics and  current events, heard more about some unproven stories | Pew Research Center">
            <a:extLst>
              <a:ext uri="{FF2B5EF4-FFF2-40B4-BE49-F238E27FC236}">
                <a16:creationId xmlns:a16="http://schemas.microsoft.com/office/drawing/2014/main" id="{C75399D3-12D7-B78F-05E9-E0009EEA2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797"/>
          <a:stretch/>
        </p:blipFill>
        <p:spPr bwMode="auto">
          <a:xfrm>
            <a:off x="8273195" y="687381"/>
            <a:ext cx="3211333" cy="544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47" name="Straight Connector 5146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9" name="Rectangle 5148">
            <a:extLst>
              <a:ext uri="{FF2B5EF4-FFF2-40B4-BE49-F238E27FC236}">
                <a16:creationId xmlns:a16="http://schemas.microsoft.com/office/drawing/2014/main" id="{9B57D9A5-B0E6-43E8-854F-D4931B715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47856" y="706072"/>
            <a:ext cx="445586" cy="544584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151" name="Straight Connector 5150">
            <a:extLst>
              <a:ext uri="{FF2B5EF4-FFF2-40B4-BE49-F238E27FC236}">
                <a16:creationId xmlns:a16="http://schemas.microsoft.com/office/drawing/2014/main" id="{25443840-A796-4C43-8DC1-1B738EFEC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632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38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6" name="Rectangle 5145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45" name="Rectangle 5144">
            <a:extLst>
              <a:ext uri="{FF2B5EF4-FFF2-40B4-BE49-F238E27FC236}">
                <a16:creationId xmlns:a16="http://schemas.microsoft.com/office/drawing/2014/main" id="{B908E8DC-1025-4FCC-873D-DC5C2ADE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0AE075-633A-11EE-DF5D-8F0B07557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540167"/>
            <a:ext cx="4274607" cy="2135867"/>
          </a:xfrm>
        </p:spPr>
        <p:txBody>
          <a:bodyPr anchor="b">
            <a:normAutofit/>
          </a:bodyPr>
          <a:lstStyle/>
          <a:p>
            <a:r>
              <a:rPr lang="en-US" sz="3700" dirty="0"/>
              <a:t>Some complications: News 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7947DC-CF9C-5127-699E-A2DE42193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99" y="2880452"/>
            <a:ext cx="4274607" cy="3095445"/>
          </a:xfrm>
        </p:spPr>
        <p:txBody>
          <a:bodyPr anchor="t">
            <a:normAutofit/>
          </a:bodyPr>
          <a:lstStyle/>
          <a:p>
            <a:pPr lvl="1"/>
            <a:r>
              <a:rPr lang="en-US" sz="1800" dirty="0"/>
              <a:t>Where people get their political news from matters!</a:t>
            </a:r>
          </a:p>
          <a:p>
            <a:pPr lvl="1"/>
            <a:r>
              <a:rPr lang="en-US" sz="1800" dirty="0"/>
              <a:t>Those who rely on social media for political news followed the 2020 presidential candidates less closely, less aware of political storylines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cxnSp>
        <p:nvCxnSpPr>
          <p:cNvPr id="5147" name="Straight Connector 5146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9" name="Rectangle 5148">
            <a:extLst>
              <a:ext uri="{FF2B5EF4-FFF2-40B4-BE49-F238E27FC236}">
                <a16:creationId xmlns:a16="http://schemas.microsoft.com/office/drawing/2014/main" id="{9B57D9A5-B0E6-43E8-854F-D4931B715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47856" y="706072"/>
            <a:ext cx="445586" cy="544584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151" name="Straight Connector 5150">
            <a:extLst>
              <a:ext uri="{FF2B5EF4-FFF2-40B4-BE49-F238E27FC236}">
                <a16:creationId xmlns:a16="http://schemas.microsoft.com/office/drawing/2014/main" id="{25443840-A796-4C43-8DC1-1B738EFEC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632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News sources in European countries 2020 | Statista">
            <a:extLst>
              <a:ext uri="{FF2B5EF4-FFF2-40B4-BE49-F238E27FC236}">
                <a16:creationId xmlns:a16="http://schemas.microsoft.com/office/drawing/2014/main" id="{884647F5-911C-B6BE-A765-99811CA8E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506" y="882103"/>
            <a:ext cx="6859417" cy="509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473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6" name="Rectangle 5145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45" name="Rectangle 5144">
            <a:extLst>
              <a:ext uri="{FF2B5EF4-FFF2-40B4-BE49-F238E27FC236}">
                <a16:creationId xmlns:a16="http://schemas.microsoft.com/office/drawing/2014/main" id="{B908E8DC-1025-4FCC-873D-DC5C2ADE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0AE075-633A-11EE-DF5D-8F0B07557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540167"/>
            <a:ext cx="4274607" cy="2135867"/>
          </a:xfrm>
        </p:spPr>
        <p:txBody>
          <a:bodyPr anchor="b">
            <a:normAutofit/>
          </a:bodyPr>
          <a:lstStyle/>
          <a:p>
            <a:r>
              <a:rPr lang="en-US" sz="3700" dirty="0"/>
              <a:t>Some complications: News 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7947DC-CF9C-5127-699E-A2DE42193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99" y="2880452"/>
            <a:ext cx="4274607" cy="3095445"/>
          </a:xfrm>
        </p:spPr>
        <p:txBody>
          <a:bodyPr anchor="t">
            <a:normAutofit lnSpcReduction="10000"/>
          </a:bodyPr>
          <a:lstStyle/>
          <a:p>
            <a:pPr lvl="1"/>
            <a:r>
              <a:rPr lang="en-US" sz="1800" dirty="0"/>
              <a:t>Trust in news also matters and varies considerably across contexts!</a:t>
            </a:r>
          </a:p>
          <a:p>
            <a:pPr lvl="1"/>
            <a:r>
              <a:rPr lang="en-US" sz="1800" dirty="0"/>
              <a:t>US is deeply polarized on trust in news, with only 9% of right-leaning respondents saying they trust most news most of the time </a:t>
            </a:r>
          </a:p>
          <a:p>
            <a:pPr lvl="1"/>
            <a:r>
              <a:rPr lang="en-US" sz="1800" dirty="0"/>
              <a:t>Compared to UK, where 41% of right-leaning respondents trust most news most of the time</a:t>
            </a:r>
          </a:p>
          <a:p>
            <a:pPr lvl="1"/>
            <a:r>
              <a:rPr lang="en-US" sz="1800" dirty="0"/>
              <a:t>Self perpetuating cycle, exacerbates polarization</a:t>
            </a:r>
          </a:p>
        </p:txBody>
      </p:sp>
      <p:cxnSp>
        <p:nvCxnSpPr>
          <p:cNvPr id="5147" name="Straight Connector 5146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9" name="Rectangle 5148">
            <a:extLst>
              <a:ext uri="{FF2B5EF4-FFF2-40B4-BE49-F238E27FC236}">
                <a16:creationId xmlns:a16="http://schemas.microsoft.com/office/drawing/2014/main" id="{9B57D9A5-B0E6-43E8-854F-D4931B715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47856" y="706072"/>
            <a:ext cx="445586" cy="544584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151" name="Straight Connector 5150">
            <a:extLst>
              <a:ext uri="{FF2B5EF4-FFF2-40B4-BE49-F238E27FC236}">
                <a16:creationId xmlns:a16="http://schemas.microsoft.com/office/drawing/2014/main" id="{25443840-A796-4C43-8DC1-1B738EFEC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632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Chart: Is News Polarization an American Problem? | Statista">
            <a:extLst>
              <a:ext uri="{FF2B5EF4-FFF2-40B4-BE49-F238E27FC236}">
                <a16:creationId xmlns:a16="http://schemas.microsoft.com/office/drawing/2014/main" id="{5F440572-407B-3276-6F78-EC3B18589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474" y="1051560"/>
            <a:ext cx="6368550" cy="453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04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6" name="Rectangle 5145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45" name="Rectangle 5144">
            <a:extLst>
              <a:ext uri="{FF2B5EF4-FFF2-40B4-BE49-F238E27FC236}">
                <a16:creationId xmlns:a16="http://schemas.microsoft.com/office/drawing/2014/main" id="{B908E8DC-1025-4FCC-873D-DC5C2ADE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0AE075-633A-11EE-DF5D-8F0B07557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540167"/>
            <a:ext cx="4274607" cy="2135867"/>
          </a:xfrm>
        </p:spPr>
        <p:txBody>
          <a:bodyPr anchor="b">
            <a:normAutofit/>
          </a:bodyPr>
          <a:lstStyle/>
          <a:p>
            <a:r>
              <a:rPr lang="en-US" sz="3700" dirty="0"/>
              <a:t>Some complications: Polarization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7947DC-CF9C-5127-699E-A2DE42193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99" y="2880452"/>
            <a:ext cx="4274607" cy="3095445"/>
          </a:xfrm>
        </p:spPr>
        <p:txBody>
          <a:bodyPr anchor="t">
            <a:normAutofit lnSpcReduction="10000"/>
          </a:bodyPr>
          <a:lstStyle/>
          <a:p>
            <a:pPr lvl="1"/>
            <a:r>
              <a:rPr lang="en-US" sz="1800" dirty="0"/>
              <a:t>Political polarization can affect the voting calculus, especially by strengthening partisan divides</a:t>
            </a:r>
          </a:p>
          <a:p>
            <a:pPr lvl="1"/>
            <a:r>
              <a:rPr lang="en-US" sz="1800" dirty="0"/>
              <a:t>Political polarization in the United States reflects a three-decade-old trend of partisan sorting</a:t>
            </a:r>
          </a:p>
          <a:p>
            <a:pPr lvl="2"/>
            <a:r>
              <a:rPr lang="en-US" sz="1400" dirty="0"/>
              <a:t>The two parties reinforce urban-rural, religious-secular, and racial-ethnic cleavages rather than promote cross-cutting cleavages</a:t>
            </a:r>
          </a:p>
          <a:p>
            <a:pPr lvl="2"/>
            <a:r>
              <a:rPr lang="en-US" sz="1400" dirty="0"/>
              <a:t>Regardless of ideological similarity, ”us vs them” makes it consider other options</a:t>
            </a:r>
          </a:p>
          <a:p>
            <a:pPr lvl="2"/>
            <a:r>
              <a:rPr lang="en-US" sz="1400" dirty="0"/>
              <a:t>Especially when only a binary choice 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cxnSp>
        <p:nvCxnSpPr>
          <p:cNvPr id="5147" name="Straight Connector 5146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9" name="Rectangle 5148">
            <a:extLst>
              <a:ext uri="{FF2B5EF4-FFF2-40B4-BE49-F238E27FC236}">
                <a16:creationId xmlns:a16="http://schemas.microsoft.com/office/drawing/2014/main" id="{9B57D9A5-B0E6-43E8-854F-D4931B715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47856" y="706072"/>
            <a:ext cx="445586" cy="544584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151" name="Straight Connector 5150">
            <a:extLst>
              <a:ext uri="{FF2B5EF4-FFF2-40B4-BE49-F238E27FC236}">
                <a16:creationId xmlns:a16="http://schemas.microsoft.com/office/drawing/2014/main" id="{25443840-A796-4C43-8DC1-1B738EFEC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632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8" name="Picture 4" descr="What Happens When Democracies Become Perniciously Polarized? - Carnegie  Endowment for International Peace">
            <a:extLst>
              <a:ext uri="{FF2B5EF4-FFF2-40B4-BE49-F238E27FC236}">
                <a16:creationId xmlns:a16="http://schemas.microsoft.com/office/drawing/2014/main" id="{6E2B5DE8-EA68-2F32-D986-84ABE9A90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459" y="345393"/>
            <a:ext cx="5997531" cy="571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218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15" name="Rectangle 21514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0AE075-633A-11EE-DF5D-8F0B07557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en-US" dirty="0"/>
              <a:t>Some complications: Shark Attacks &amp; Voting?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7947DC-CF9C-5127-699E-A2DE42193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711395"/>
            <a:ext cx="4442702" cy="3465568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sz="1800" dirty="0" err="1"/>
              <a:t>Achen</a:t>
            </a:r>
            <a:r>
              <a:rPr lang="en-US" sz="1800" dirty="0"/>
              <a:t> and Bartels (2002) </a:t>
            </a:r>
          </a:p>
          <a:p>
            <a:pPr lvl="1"/>
            <a:r>
              <a:rPr lang="en-US" sz="1800" dirty="0"/>
              <a:t>New Jersey beach communities affected by shark attacks during the summer of 1916 had 10 percentage points fewer votes for Woodrow Wilson compared to communities without shark attacks</a:t>
            </a:r>
          </a:p>
          <a:p>
            <a:pPr lvl="1"/>
            <a:r>
              <a:rPr lang="en-US" sz="1800" dirty="0"/>
              <a:t>Challenges retrospective voting: only works if voters can distinguish between changes in life circumstances that are </a:t>
            </a:r>
            <a:r>
              <a:rPr lang="en-US" sz="1800" u="sng" dirty="0"/>
              <a:t>caused</a:t>
            </a:r>
            <a:r>
              <a:rPr lang="en-US" sz="1800" dirty="0"/>
              <a:t> by politicians </a:t>
            </a:r>
          </a:p>
          <a:p>
            <a:pPr lvl="2"/>
            <a:r>
              <a:rPr lang="en-US" sz="1800" dirty="0"/>
              <a:t>But can they?</a:t>
            </a:r>
          </a:p>
          <a:p>
            <a:pPr lvl="2"/>
            <a:r>
              <a:rPr lang="en-US" sz="1800" dirty="0"/>
              <a:t>Wilson did not order sharks to attack people…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pic>
        <p:nvPicPr>
          <p:cNvPr id="21506" name="Picture 2" descr="Shark Attack Risk Is Down Sharply Since 1950">
            <a:extLst>
              <a:ext uri="{FF2B5EF4-FFF2-40B4-BE49-F238E27FC236}">
                <a16:creationId xmlns:a16="http://schemas.microsoft.com/office/drawing/2014/main" id="{4B1324D1-8710-0BF8-08A1-1E473EC7D6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0" r="6632" b="-1"/>
          <a:stretch/>
        </p:blipFill>
        <p:spPr bwMode="auto"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Is the “Labor Question” Dead?">
            <a:extLst>
              <a:ext uri="{FF2B5EF4-FFF2-40B4-BE49-F238E27FC236}">
                <a16:creationId xmlns:a16="http://schemas.microsoft.com/office/drawing/2014/main" id="{23BA322D-5943-C7F9-3AEB-57EA6C94F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9" r="13555" b="-3"/>
          <a:stretch/>
        </p:blipFill>
        <p:spPr bwMode="auto"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Great White Shark Pictures - National Geographic">
            <a:extLst>
              <a:ext uri="{FF2B5EF4-FFF2-40B4-BE49-F238E27FC236}">
                <a16:creationId xmlns:a16="http://schemas.microsoft.com/office/drawing/2014/main" id="{C1FDF5D7-44B1-D3C4-F8ED-3E28BB0AB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" r="-3" b="-3"/>
          <a:stretch/>
        </p:blipFill>
        <p:spPr bwMode="auto"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Callout 1">
            <a:extLst>
              <a:ext uri="{FF2B5EF4-FFF2-40B4-BE49-F238E27FC236}">
                <a16:creationId xmlns:a16="http://schemas.microsoft.com/office/drawing/2014/main" id="{AC4A62AD-1A88-EEC5-EFBA-200B0F488C35}"/>
              </a:ext>
            </a:extLst>
          </p:cNvPr>
          <p:cNvSpPr/>
          <p:nvPr/>
        </p:nvSpPr>
        <p:spPr>
          <a:xfrm>
            <a:off x="7621024" y="1398119"/>
            <a:ext cx="1772399" cy="1522229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 demand the shark community increase their attacks immediately!</a:t>
            </a:r>
          </a:p>
        </p:txBody>
      </p:sp>
    </p:spTree>
    <p:extLst>
      <p:ext uri="{BB962C8B-B14F-4D97-AF65-F5344CB8AC3E}">
        <p14:creationId xmlns:p14="http://schemas.microsoft.com/office/powerpoint/2010/main" val="251006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F629E-5371-A9A7-C313-26B369471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talk about measurement!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09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ADA5-A4C7-3F79-F258-00A5BFA8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Measuring issue salience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4CA95-AAD0-FDEF-7EE5-9C4EE1034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 fontScale="92500"/>
          </a:bodyPr>
          <a:lstStyle/>
          <a:p>
            <a:pPr marL="457200" lvl="1" indent="0">
              <a:buNone/>
            </a:pPr>
            <a:r>
              <a:rPr lang="en-US" sz="2200" dirty="0"/>
              <a:t>Let’s say a researcher is interested in how the prioritization of certain issues over others affects voting behavior?  Where do they get data on issue priorities?</a:t>
            </a:r>
          </a:p>
          <a:p>
            <a:pPr marL="457200" lvl="1" indent="0">
              <a:buNone/>
            </a:pPr>
            <a:endParaRPr lang="en-US" sz="2200" dirty="0"/>
          </a:p>
          <a:p>
            <a:pPr marL="457200" lvl="1" indent="0">
              <a:buNone/>
            </a:pPr>
            <a:r>
              <a:rPr lang="en-US" sz="2200" dirty="0"/>
              <a:t>E.g., Comparative Study of Electoral Systems (CSES)</a:t>
            </a:r>
          </a:p>
          <a:p>
            <a:pPr marL="914400" lvl="1" indent="-457200">
              <a:buAutoNum type="arabicPeriod"/>
            </a:pPr>
            <a:r>
              <a:rPr lang="en-US" sz="2200" dirty="0"/>
              <a:t>What has been the most important issue to you personally in this election? </a:t>
            </a:r>
          </a:p>
          <a:p>
            <a:pPr marL="914400" lvl="1" indent="-457200">
              <a:buAutoNum type="arabicPeriod"/>
            </a:pPr>
            <a:r>
              <a:rPr lang="en-US" sz="2200" dirty="0"/>
              <a:t>What do you think is the most important political problem facing [your country] today?</a:t>
            </a:r>
          </a:p>
          <a:p>
            <a:pPr marL="457200" lvl="1" indent="0">
              <a:buNone/>
            </a:pPr>
            <a:r>
              <a:rPr lang="en-US" sz="2200" dirty="0"/>
              <a:t>E.g., Eurobarometer</a:t>
            </a:r>
          </a:p>
          <a:p>
            <a:pPr marL="914400" lvl="1" indent="-457200">
              <a:buAutoNum type="arabicPeriod"/>
            </a:pPr>
            <a:r>
              <a:rPr lang="en-US" sz="2200" dirty="0"/>
              <a:t>What do you think are the two most important issues facing [your country/EU] at the moment?</a:t>
            </a:r>
          </a:p>
        </p:txBody>
      </p:sp>
      <p:pic>
        <p:nvPicPr>
          <p:cNvPr id="8194" name="Picture 2" descr="12 graphs: Six most important issues for EU citizens | Epthinktank |  European Parliament">
            <a:extLst>
              <a:ext uri="{FF2B5EF4-FFF2-40B4-BE49-F238E27FC236}">
                <a16:creationId xmlns:a16="http://schemas.microsoft.com/office/drawing/2014/main" id="{D03822EC-CEF3-2BBF-9F53-86EEFE602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6" b="1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017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546" name="Rectangle 22545">
            <a:extLst>
              <a:ext uri="{FF2B5EF4-FFF2-40B4-BE49-F238E27FC236}">
                <a16:creationId xmlns:a16="http://schemas.microsoft.com/office/drawing/2014/main" id="{AAB0F62B-977D-4DD3-8796-EBFA85D7F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8ADA5-A4C7-3F79-F258-00A5BFA8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135" y="571057"/>
            <a:ext cx="5995646" cy="2220502"/>
          </a:xfrm>
        </p:spPr>
        <p:txBody>
          <a:bodyPr anchor="b">
            <a:normAutofit/>
          </a:bodyPr>
          <a:lstStyle/>
          <a:p>
            <a:r>
              <a:rPr lang="en-US" sz="4000" dirty="0"/>
              <a:t>Measuring political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4CA95-AAD0-FDEF-7EE5-9C4EE1034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134" y="2964675"/>
            <a:ext cx="5995647" cy="3729636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US" sz="1800" dirty="0"/>
              <a:t>Let’s say a researcher is interested in how an individual’s political interest affects how they vote and engage with politics. Where do we get data on this?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E.g., Eurobarometer </a:t>
            </a:r>
          </a:p>
          <a:p>
            <a:pPr marL="914400" lvl="1" indent="-457200">
              <a:buAutoNum type="arabicPeriod"/>
            </a:pPr>
            <a:r>
              <a:rPr lang="en-US" sz="1800" dirty="0"/>
              <a:t>To what extent would you say you are interested in politics?</a:t>
            </a:r>
          </a:p>
          <a:p>
            <a:pPr marL="1371600" lvl="2" indent="-457200">
              <a:buAutoNum type="arabicPeriod"/>
            </a:pPr>
            <a:r>
              <a:rPr lang="en-US" sz="1800" dirty="0"/>
              <a:t>A great deal, to some extent, not much, not at all</a:t>
            </a:r>
          </a:p>
          <a:p>
            <a:pPr marL="914400" lvl="1" indent="-457200">
              <a:buAutoNum type="arabicPeriod"/>
            </a:pPr>
            <a:r>
              <a:rPr lang="en-US" sz="1800" dirty="0"/>
              <a:t>In general, do you pay attention to news about each of the following?</a:t>
            </a:r>
          </a:p>
          <a:p>
            <a:pPr marL="1371600" lvl="2" indent="-457200">
              <a:buAutoNum type="arabicPeriod"/>
            </a:pPr>
            <a:r>
              <a:rPr lang="en-US" sz="1800" dirty="0"/>
              <a:t>Politics, Foreign policy/international affairs, Education, Health care, Poverty, The European Union, The Economy, Sport, The Environment, Culture </a:t>
            </a:r>
          </a:p>
          <a:p>
            <a:pPr marL="1371600" lvl="2" indent="-457200">
              <a:buAutoNum type="arabicPeriod"/>
            </a:pPr>
            <a:endParaRPr lang="en-US" sz="1600" dirty="0"/>
          </a:p>
          <a:p>
            <a:pPr marL="914400" lvl="1" indent="-457200">
              <a:buAutoNum type="arabicPeriod"/>
            </a:pPr>
            <a:endParaRPr lang="en-US" sz="1600" dirty="0"/>
          </a:p>
        </p:txBody>
      </p:sp>
      <p:pic>
        <p:nvPicPr>
          <p:cNvPr id="22530" name="Picture 2" descr="The Countries Where People Have No Interest In Politics [Infographic]">
            <a:extLst>
              <a:ext uri="{FF2B5EF4-FFF2-40B4-BE49-F238E27FC236}">
                <a16:creationId xmlns:a16="http://schemas.microsoft.com/office/drawing/2014/main" id="{529EE430-30FC-7DC1-CA65-6E2D2AECE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4577" y="96261"/>
            <a:ext cx="3899063" cy="277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Chart showing that beyond voting, political participation is relatively low.">
            <a:extLst>
              <a:ext uri="{FF2B5EF4-FFF2-40B4-BE49-F238E27FC236}">
                <a16:creationId xmlns:a16="http://schemas.microsoft.com/office/drawing/2014/main" id="{B7E43D14-0A6E-358F-A386-0C317195E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1915" y="3608267"/>
            <a:ext cx="5489726" cy="268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730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7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259" name="Rectangle 1025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8B452-E0B6-A66E-9A0D-9BC13678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What IS comparative political behavior?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CCFD1-79AB-6379-F4A3-BFB732E79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756" y="2743200"/>
            <a:ext cx="5779911" cy="3613149"/>
          </a:xfrm>
        </p:spPr>
        <p:txBody>
          <a:bodyPr anchor="ctr">
            <a:noAutofit/>
          </a:bodyPr>
          <a:lstStyle/>
          <a:p>
            <a:r>
              <a:rPr lang="en-US" sz="1800" dirty="0"/>
              <a:t>Political behavior focuses on the actions and attitudes of individuals, rather than the study of rules, institutions, or other aggregate factors</a:t>
            </a:r>
          </a:p>
          <a:p>
            <a:r>
              <a:rPr lang="en-US" sz="1800" dirty="0"/>
              <a:t>Generally studied empirically, often through opinion surveys or analyses of voting behavior</a:t>
            </a:r>
          </a:p>
          <a:p>
            <a:r>
              <a:rPr lang="en-US" sz="1800" dirty="0"/>
              <a:t>Comparative political behavior refers to the study of political behavior outside of the US context </a:t>
            </a:r>
          </a:p>
        </p:txBody>
      </p:sp>
      <p:pic>
        <p:nvPicPr>
          <p:cNvPr id="10246" name="Picture 6" descr="Vector map of Africa with flags and location on world map Stock Vector |  Adobe Stock">
            <a:extLst>
              <a:ext uri="{FF2B5EF4-FFF2-40B4-BE49-F238E27FC236}">
                <a16:creationId xmlns:a16="http://schemas.microsoft.com/office/drawing/2014/main" id="{FBC80AEB-4FAD-BB15-3C0F-7EE852294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" r="-1" b="2637"/>
          <a:stretch/>
        </p:blipFill>
        <p:spPr bwMode="auto">
          <a:xfrm>
            <a:off x="6096000" y="1"/>
            <a:ext cx="6102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523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ADA5-A4C7-3F79-F258-00A5BFA8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5400" dirty="0"/>
              <a:t>Measuring parties’ policy 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4CA95-AAD0-FDEF-7EE5-9C4EE1034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 lnSpcReduction="10000"/>
          </a:bodyPr>
          <a:lstStyle/>
          <a:p>
            <a:pPr marL="914400" lvl="2" indent="0">
              <a:buNone/>
            </a:pPr>
            <a:r>
              <a:rPr lang="en-US" sz="1800" dirty="0"/>
              <a:t>Many of us in comparative political behavior need data on parties, their platforms, and promises across elections and countries. Where can we get this data?</a:t>
            </a:r>
          </a:p>
          <a:p>
            <a:pPr marL="457200" lvl="1" indent="0">
              <a:buNone/>
            </a:pPr>
            <a:endParaRPr lang="en-US" sz="2200" dirty="0"/>
          </a:p>
          <a:p>
            <a:pPr marL="457200" lvl="1" indent="0">
              <a:buNone/>
            </a:pPr>
            <a:r>
              <a:rPr lang="en-US" sz="2200" dirty="0"/>
              <a:t>Comparative Manifesto Project (CMP)/MARPOR</a:t>
            </a:r>
          </a:p>
          <a:p>
            <a:pPr marL="1371600" lvl="2" indent="-457200">
              <a:buAutoNum type="arabicPeriod"/>
            </a:pPr>
            <a:r>
              <a:rPr lang="en-US" sz="1800" dirty="0"/>
              <a:t>Goal is to measure policy positions of all relevant parties competing in any democratic election in post WWII period </a:t>
            </a:r>
          </a:p>
          <a:p>
            <a:pPr marL="1371600" lvl="2" indent="-457200">
              <a:buAutoNum type="arabicPeriod"/>
            </a:pPr>
            <a:r>
              <a:rPr lang="en-US" sz="1800" dirty="0"/>
              <a:t>Data for OECD, EU members, Central and Eastern Europe, Latin America, and South East Asia</a:t>
            </a:r>
          </a:p>
          <a:p>
            <a:pPr marL="1371600" lvl="2" indent="-457200">
              <a:buAutoNum type="arabicPeriod"/>
            </a:pPr>
            <a:r>
              <a:rPr lang="en-US" sz="1800" dirty="0"/>
              <a:t>What is a manifesto? </a:t>
            </a:r>
          </a:p>
          <a:p>
            <a:pPr marL="1828800" lvl="3" indent="-457200">
              <a:buAutoNum type="arabicPeriod"/>
            </a:pPr>
            <a:r>
              <a:rPr lang="en-US" dirty="0"/>
              <a:t>It is the election program by the party. </a:t>
            </a:r>
          </a:p>
          <a:p>
            <a:pPr marL="1828800" lvl="3" indent="-457200">
              <a:buAutoNum type="arabicPeriod"/>
            </a:pPr>
            <a:r>
              <a:rPr lang="en-US" dirty="0"/>
              <a:t>The text published by a political parties in order to compete for votes in an election</a:t>
            </a:r>
          </a:p>
          <a:p>
            <a:pPr marL="1371600" lvl="2" indent="-457200">
              <a:buAutoNum type="arabicPeriod"/>
            </a:pPr>
            <a:r>
              <a:rPr lang="en-US" sz="1800" dirty="0"/>
              <a:t>Why use manifestos?</a:t>
            </a:r>
          </a:p>
          <a:p>
            <a:pPr marL="1828800" lvl="3" indent="-457200">
              <a:buAutoNum type="arabicPeriod"/>
            </a:pPr>
            <a:r>
              <a:rPr lang="en-US" dirty="0"/>
              <a:t>They contain a party’s only authoritative policy statements </a:t>
            </a:r>
          </a:p>
          <a:p>
            <a:pPr marL="1828800" lvl="3" indent="-457200">
              <a:buAutoNum type="arabicPeriod"/>
            </a:pPr>
            <a:r>
              <a:rPr lang="en-US" dirty="0"/>
              <a:t>Are indicators of parties’ policy preferences at a given point in time</a:t>
            </a:r>
          </a:p>
          <a:p>
            <a:pPr marL="1828800" lvl="3" indent="-457200">
              <a:buAutoNum type="arabicPeriod"/>
            </a:pPr>
            <a:r>
              <a:rPr lang="en-US" sz="1900" dirty="0"/>
              <a:t>Allow us to compute valid and reliable measurements of party policy position</a:t>
            </a:r>
          </a:p>
          <a:p>
            <a:pPr marL="1371600" lvl="2" indent="-457200">
              <a:buAutoNum type="arabicPeriod"/>
            </a:pPr>
            <a:r>
              <a:rPr lang="en-US" sz="1800" dirty="0"/>
              <a:t>Party’s position is measured as the difference in the % of right-wing associated text mentions and left-associated text mentions</a:t>
            </a:r>
          </a:p>
        </p:txBody>
      </p:sp>
    </p:spTree>
    <p:extLst>
      <p:ext uri="{BB962C8B-B14F-4D97-AF65-F5344CB8AC3E}">
        <p14:creationId xmlns:p14="http://schemas.microsoft.com/office/powerpoint/2010/main" val="1009448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PPT - Comparative Politics The Comparative Manifesto Project PowerPoint  Presentation - ID:2039202">
            <a:extLst>
              <a:ext uri="{FF2B5EF4-FFF2-40B4-BE49-F238E27FC236}">
                <a16:creationId xmlns:a16="http://schemas.microsoft.com/office/drawing/2014/main" id="{14401945-DFC1-6105-7713-EB750B89D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955" y="643466"/>
            <a:ext cx="742808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34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ADA5-A4C7-3F79-F258-00A5BFA8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5400" dirty="0"/>
              <a:t>Measuring parties’ policy 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4CA95-AAD0-FDEF-7EE5-9C4EE1034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914400" lvl="2" indent="0">
              <a:buNone/>
            </a:pPr>
            <a:r>
              <a:rPr lang="en-US" sz="2400" dirty="0"/>
              <a:t>Many of us in comparative political behavior need data on parties, their platforms, and promises across elections and countries. Where can we get this data?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Chapel Hill Expert Survey </a:t>
            </a:r>
          </a:p>
          <a:p>
            <a:pPr lvl="1"/>
            <a:r>
              <a:rPr lang="en-US" dirty="0"/>
              <a:t>Estimates party positioning on ideology and policy issues, and international relations for national parties in countries across the world</a:t>
            </a:r>
          </a:p>
          <a:p>
            <a:pPr lvl="1"/>
            <a:r>
              <a:rPr lang="en-US" dirty="0"/>
              <a:t>CHES-Europe, 6 waves, 1999-2019, 32 countries, including all EU member states</a:t>
            </a:r>
          </a:p>
          <a:p>
            <a:pPr lvl="1"/>
            <a:r>
              <a:rPr lang="en-US" dirty="0"/>
              <a:t>CHES-Latin America, new in 2020, 112 national parties in twelve Latin American countries </a:t>
            </a:r>
          </a:p>
        </p:txBody>
      </p:sp>
    </p:spTree>
    <p:extLst>
      <p:ext uri="{BB962C8B-B14F-4D97-AF65-F5344CB8AC3E}">
        <p14:creationId xmlns:p14="http://schemas.microsoft.com/office/powerpoint/2010/main" val="1112254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ADA5-A4C7-3F79-F258-00A5BFA8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5400" dirty="0"/>
              <a:t>Class Activity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4CA95-AAD0-FDEF-7EE5-9C4EE1034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pPr marL="914400" lvl="2" indent="0">
              <a:buNone/>
            </a:pPr>
            <a:r>
              <a:rPr lang="en-US" sz="2400" dirty="0"/>
              <a:t>For participation, I would like you to answer the following discussion question in groups of up to 4 people. Upload your answer to Canvas </a:t>
            </a:r>
            <a:r>
              <a:rPr lang="en-US" sz="2400" u="sng" dirty="0"/>
              <a:t>with all group members’ names at the top </a:t>
            </a:r>
          </a:p>
          <a:p>
            <a:pPr marL="914400" lvl="2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b="1" dirty="0"/>
              <a:t>How can theories of political behavior help us understand the rise of populist parties in response to the European refugee crisis of 2015 in countries like Germany and Sweden? </a:t>
            </a:r>
          </a:p>
          <a:p>
            <a:pPr marL="457200" lvl="1" indent="0">
              <a:buNone/>
            </a:pPr>
            <a:endParaRPr lang="en-US" sz="2800" b="1" dirty="0"/>
          </a:p>
          <a:p>
            <a:pPr marL="457200" lvl="1" indent="0">
              <a:buNone/>
            </a:pPr>
            <a:r>
              <a:rPr lang="en-US" sz="2800" dirty="0"/>
              <a:t>Consider factors such as: the perception of certain groups by voters, what policies parties offer voters, media framing and coverage, social identity, and salience (importance) of the certain events. </a:t>
            </a:r>
          </a:p>
        </p:txBody>
      </p:sp>
    </p:spTree>
    <p:extLst>
      <p:ext uri="{BB962C8B-B14F-4D97-AF65-F5344CB8AC3E}">
        <p14:creationId xmlns:p14="http://schemas.microsoft.com/office/powerpoint/2010/main" val="918298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7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259" name="Rectangle 1025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8B452-E0B6-A66E-9A0D-9BC13678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What IS comparative political behavior?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CCFD1-79AB-6379-F4A3-BFB732E79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756" y="2743200"/>
            <a:ext cx="5779911" cy="3613149"/>
          </a:xfrm>
        </p:spPr>
        <p:txBody>
          <a:bodyPr anchor="ctr">
            <a:noAutofit/>
          </a:bodyPr>
          <a:lstStyle/>
          <a:p>
            <a:r>
              <a:rPr lang="en-US" sz="1800" dirty="0"/>
              <a:t>Often looks at how behavioral outcomes vary by different institutional and contextual factors</a:t>
            </a:r>
          </a:p>
          <a:p>
            <a:pPr lvl="1"/>
            <a:r>
              <a:rPr lang="en-US" sz="1400" dirty="0"/>
              <a:t>E.g., How does voter turnout differ in proportional representation vs single member district electoral systems?</a:t>
            </a:r>
          </a:p>
          <a:p>
            <a:pPr lvl="1"/>
            <a:r>
              <a:rPr lang="en-US" sz="1400" dirty="0"/>
              <a:t>E.g., How does the presence of coalition governments influence voters’ perception of political parties’ ideological position?</a:t>
            </a:r>
          </a:p>
          <a:p>
            <a:pPr lvl="1"/>
            <a:r>
              <a:rPr lang="en-US" sz="1400" dirty="0"/>
              <a:t>E.g., Do legislative gender quotas increase voters’ feelings of representation and political involvement?</a:t>
            </a:r>
          </a:p>
        </p:txBody>
      </p:sp>
      <p:pic>
        <p:nvPicPr>
          <p:cNvPr id="10246" name="Picture 6" descr="Vector map of Africa with flags and location on world map Stock Vector |  Adobe Stock">
            <a:extLst>
              <a:ext uri="{FF2B5EF4-FFF2-40B4-BE49-F238E27FC236}">
                <a16:creationId xmlns:a16="http://schemas.microsoft.com/office/drawing/2014/main" id="{FBC80AEB-4FAD-BB15-3C0F-7EE852294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" r="-1" b="2637"/>
          <a:stretch/>
        </p:blipFill>
        <p:spPr bwMode="auto">
          <a:xfrm>
            <a:off x="6096000" y="1"/>
            <a:ext cx="6102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023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4" name="Rectangle 411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8ADA5-A4C7-3F79-F258-00A5BFA8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Step 1: Information Acquisition</a:t>
            </a:r>
          </a:p>
        </p:txBody>
      </p:sp>
      <p:sp>
        <p:nvSpPr>
          <p:cNvPr id="41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4CA95-AAD0-FDEF-7EE5-9C4EE1034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200"/>
              <a:t>Information Acquisition</a:t>
            </a:r>
          </a:p>
          <a:p>
            <a:pPr marL="914400" lvl="1" indent="-457200">
              <a:buAutoNum type="arabicPeriod"/>
            </a:pPr>
            <a:r>
              <a:rPr lang="en-US" sz="2200"/>
              <a:t>Voters are </a:t>
            </a:r>
            <a:r>
              <a:rPr lang="en-US" sz="2200" b="1"/>
              <a:t>exposed</a:t>
            </a:r>
            <a:r>
              <a:rPr lang="en-US" sz="2200"/>
              <a:t> to political information through media, social interactions, campaigns, and personal experiences</a:t>
            </a:r>
          </a:p>
          <a:p>
            <a:pPr marL="914400" lvl="1" indent="-457200">
              <a:buAutoNum type="arabicPeriod"/>
            </a:pPr>
            <a:r>
              <a:rPr lang="en-US" sz="2200"/>
              <a:t>Voters then </a:t>
            </a:r>
            <a:r>
              <a:rPr lang="en-US" sz="2200" b="1"/>
              <a:t>perceive</a:t>
            </a:r>
            <a:r>
              <a:rPr lang="en-US" sz="2200"/>
              <a:t> and interpret this information based on their existing psychological disposition, including beliefs, values, and cognitive biases</a:t>
            </a:r>
          </a:p>
          <a:p>
            <a:pPr marL="457200" lvl="1" indent="0">
              <a:buNone/>
            </a:pPr>
            <a:r>
              <a:rPr lang="en-US" sz="2200"/>
              <a:t>Exposure and perception/interpretation may be influenced </a:t>
            </a:r>
            <a:r>
              <a:rPr lang="en-US" sz="2200" u="sng"/>
              <a:t>by political interest and knowledge</a:t>
            </a:r>
          </a:p>
          <a:p>
            <a:pPr marL="914400" lvl="1" indent="-457200">
              <a:buAutoNum type="arabicPeriod"/>
            </a:pPr>
            <a:endParaRPr lang="en-US" sz="2200"/>
          </a:p>
          <a:p>
            <a:pPr marL="914400" lvl="1" indent="-457200">
              <a:buAutoNum type="arabicPeriod"/>
            </a:pPr>
            <a:endParaRPr lang="en-US" sz="2200"/>
          </a:p>
        </p:txBody>
      </p:sp>
      <p:pic>
        <p:nvPicPr>
          <p:cNvPr id="4102" name="Picture 6" descr="Chart shows about one-in-five U.S. adults say they get their political news primarily through social media">
            <a:extLst>
              <a:ext uri="{FF2B5EF4-FFF2-40B4-BE49-F238E27FC236}">
                <a16:creationId xmlns:a16="http://schemas.microsoft.com/office/drawing/2014/main" id="{FDAB5071-67AB-23CD-6BF8-667E0CF49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4387" y="0"/>
            <a:ext cx="3107533" cy="522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n Election Manifesto, India's Ruling Party Promises Inclusive Growth">
            <a:extLst>
              <a:ext uri="{FF2B5EF4-FFF2-40B4-BE49-F238E27FC236}">
                <a16:creationId xmlns:a16="http://schemas.microsoft.com/office/drawing/2014/main" id="{8924B174-ECC3-5391-BBAC-1D37201AC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0200" y="4502103"/>
            <a:ext cx="3868928" cy="21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593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563" name="Rectangle 2356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8ADA5-A4C7-3F79-F258-00A5BFA8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Step 2: Evaluation of Information</a:t>
            </a:r>
          </a:p>
        </p:txBody>
      </p:sp>
      <p:sp>
        <p:nvSpPr>
          <p:cNvPr id="2356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4CA95-AAD0-FDEF-7EE5-9C4EE1034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r>
              <a:rPr lang="en-US" sz="1500"/>
              <a:t>Evaluation of Information </a:t>
            </a:r>
          </a:p>
          <a:p>
            <a:pPr marL="914400" lvl="1" indent="-457200">
              <a:buAutoNum type="arabicPeriod"/>
            </a:pPr>
            <a:r>
              <a:rPr lang="en-US" sz="1500"/>
              <a:t>Voters identify the most important issues to them (</a:t>
            </a:r>
            <a:r>
              <a:rPr lang="en-US" sz="1500" b="1"/>
              <a:t>issue</a:t>
            </a:r>
            <a:r>
              <a:rPr lang="en-US" sz="1500"/>
              <a:t> </a:t>
            </a:r>
            <a:r>
              <a:rPr lang="en-US" sz="1500" b="1"/>
              <a:t>salience</a:t>
            </a:r>
            <a:r>
              <a:rPr lang="en-US" sz="1500"/>
              <a:t>)</a:t>
            </a:r>
          </a:p>
          <a:p>
            <a:pPr marL="1371600" lvl="2" indent="-457200">
              <a:buAutoNum type="arabicPeriod"/>
            </a:pPr>
            <a:r>
              <a:rPr lang="en-US" sz="1500"/>
              <a:t>Not all issues matter equally to voters</a:t>
            </a:r>
          </a:p>
          <a:p>
            <a:pPr marL="1371600" lvl="2" indent="-457200">
              <a:buAutoNum type="arabicPeriod"/>
            </a:pPr>
            <a:r>
              <a:rPr lang="en-US" sz="1500"/>
              <a:t>You might have an </a:t>
            </a:r>
            <a:r>
              <a:rPr lang="en-US" sz="1500" i="1"/>
              <a:t>opinion</a:t>
            </a:r>
            <a:r>
              <a:rPr lang="en-US" sz="1500"/>
              <a:t> tax policy, but do you prioritize it compared to other issues?</a:t>
            </a:r>
          </a:p>
          <a:p>
            <a:pPr marL="914400" lvl="1" indent="-457200">
              <a:buAutoNum type="arabicPeriod"/>
            </a:pPr>
            <a:r>
              <a:rPr lang="en-US" sz="1500"/>
              <a:t>Voters then </a:t>
            </a:r>
            <a:r>
              <a:rPr lang="en-US" sz="1500" b="1"/>
              <a:t>assess candidates and parties based </a:t>
            </a:r>
            <a:r>
              <a:rPr lang="en-US" sz="1500"/>
              <a:t>on their positions on these salient issues, as well as competence, integrity, past performance, and campaign promises</a:t>
            </a:r>
          </a:p>
          <a:p>
            <a:pPr marL="1371600" lvl="2" indent="-457200">
              <a:buAutoNum type="arabicPeriod"/>
            </a:pPr>
            <a:r>
              <a:rPr lang="en-US" sz="1500"/>
              <a:t>Includes Retrospective and Prospective considerations </a:t>
            </a:r>
          </a:p>
          <a:p>
            <a:pPr marL="914400" lvl="1" indent="-457200">
              <a:buAutoNum type="arabicPeriod"/>
            </a:pPr>
            <a:endParaRPr lang="en-US" sz="1500"/>
          </a:p>
          <a:p>
            <a:pPr marL="914400" lvl="1" indent="-457200">
              <a:buAutoNum type="arabicPeriod"/>
            </a:pPr>
            <a:endParaRPr lang="en-US" sz="1500"/>
          </a:p>
        </p:txBody>
      </p:sp>
      <p:pic>
        <p:nvPicPr>
          <p:cNvPr id="23554" name="Picture 2" descr="Abortion and Cost of Living Continue to be Voting Issues for 2024 - New All  In Together Polling - All In Together">
            <a:extLst>
              <a:ext uri="{FF2B5EF4-FFF2-40B4-BE49-F238E27FC236}">
                <a16:creationId xmlns:a16="http://schemas.microsoft.com/office/drawing/2014/main" id="{37F0FC13-44CB-7767-917B-FCFCA963E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1219" y="1664208"/>
            <a:ext cx="6280781" cy="352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30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8ADA5-A4C7-3F79-F258-00A5BFA8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/>
              <a:t>Step 3: Comparing Options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4CA95-AAD0-FDEF-7EE5-9C4EE1034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941" y="644652"/>
            <a:ext cx="6007608" cy="1929384"/>
          </a:xfrm>
        </p:spPr>
        <p:txBody>
          <a:bodyPr anchor="ctr">
            <a:normAutofit fontScale="85000" lnSpcReduction="20000"/>
          </a:bodyPr>
          <a:lstStyle/>
          <a:p>
            <a:pPr marL="457200" lvl="1" indent="0">
              <a:buNone/>
            </a:pPr>
            <a:r>
              <a:rPr lang="en-US" sz="1900" b="1" dirty="0"/>
              <a:t>Comparing Options</a:t>
            </a:r>
          </a:p>
          <a:p>
            <a:pPr marL="914400" lvl="1" indent="-457200">
              <a:buAutoNum type="arabicPeriod"/>
            </a:pPr>
            <a:r>
              <a:rPr lang="en-US" sz="1900" dirty="0"/>
              <a:t>How close is this party to me ideologically? </a:t>
            </a:r>
          </a:p>
          <a:p>
            <a:pPr lvl="2"/>
            <a:r>
              <a:rPr lang="en-US" sz="1900" dirty="0"/>
              <a:t>Proximity Voting, also known as Spatial Voting</a:t>
            </a:r>
          </a:p>
          <a:p>
            <a:pPr marL="914400" lvl="1" indent="-457200">
              <a:buAutoNum type="arabicPeriod"/>
            </a:pPr>
            <a:r>
              <a:rPr lang="en-US" sz="1900" dirty="0"/>
              <a:t>How competent and likely to succeed is this candidate?</a:t>
            </a:r>
          </a:p>
          <a:p>
            <a:pPr lvl="2"/>
            <a:r>
              <a:rPr lang="en-US" sz="1900" dirty="0"/>
              <a:t>Valence Voting</a:t>
            </a:r>
          </a:p>
          <a:p>
            <a:pPr marL="914400" lvl="1" indent="-457200">
              <a:buAutoNum type="arabicPeriod"/>
            </a:pPr>
            <a:r>
              <a:rPr lang="en-US" sz="1900" dirty="0"/>
              <a:t>Does this party’s proposed policy changes move in my desired direction?</a:t>
            </a:r>
          </a:p>
          <a:p>
            <a:pPr lvl="2"/>
            <a:r>
              <a:rPr lang="en-US" sz="1900" dirty="0"/>
              <a:t>Directional Voting</a:t>
            </a:r>
          </a:p>
          <a:p>
            <a:pPr marL="914400" lvl="1" indent="-457200">
              <a:buAutoNum type="arabicPeriod"/>
            </a:pPr>
            <a:endParaRPr lang="en-US" sz="1200" dirty="0"/>
          </a:p>
          <a:p>
            <a:pPr marL="914400" lvl="1" indent="-457200">
              <a:buAutoNum type="arabicPeriod"/>
            </a:pPr>
            <a:endParaRPr lang="en-US" sz="1200" dirty="0"/>
          </a:p>
        </p:txBody>
      </p:sp>
      <p:pic>
        <p:nvPicPr>
          <p:cNvPr id="5" name="Picture 4" descr="A grid with stickers on it&#10;&#10;Description automatically generated">
            <a:extLst>
              <a:ext uri="{FF2B5EF4-FFF2-40B4-BE49-F238E27FC236}">
                <a16:creationId xmlns:a16="http://schemas.microsoft.com/office/drawing/2014/main" id="{9270509A-5A39-1372-759D-137C2B732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20" y="2569464"/>
            <a:ext cx="4392760" cy="3678936"/>
          </a:xfrm>
          <a:prstGeom prst="rect">
            <a:avLst/>
          </a:prstGeom>
        </p:spPr>
      </p:pic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224E7C45-0F16-528F-F6D5-7ACFC5B23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096585"/>
            <a:ext cx="5468112" cy="2624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D89EA7-E251-090C-022C-A950B5434475}"/>
              </a:ext>
            </a:extLst>
          </p:cNvPr>
          <p:cNvSpPr txBox="1"/>
          <p:nvPr/>
        </p:nvSpPr>
        <p:spPr>
          <a:xfrm>
            <a:off x="5541941" y="6104973"/>
            <a:ext cx="517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</a:t>
            </a:r>
            <a:r>
              <a:rPr lang="en-US" dirty="0">
                <a:hlinkClick r:id="rId4"/>
              </a:rPr>
              <a:t>here</a:t>
            </a:r>
            <a:r>
              <a:rPr lang="en-US" dirty="0"/>
              <a:t> to see which party is closest to you!</a:t>
            </a:r>
          </a:p>
        </p:txBody>
      </p:sp>
    </p:spTree>
    <p:extLst>
      <p:ext uri="{BB962C8B-B14F-4D97-AF65-F5344CB8AC3E}">
        <p14:creationId xmlns:p14="http://schemas.microsoft.com/office/powerpoint/2010/main" val="1281388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6" name="Rectangle 2085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7" name="Freeform: Shape 2083">
            <a:extLst>
              <a:ext uri="{FF2B5EF4-FFF2-40B4-BE49-F238E27FC236}">
                <a16:creationId xmlns:a16="http://schemas.microsoft.com/office/drawing/2014/main" id="{627FF48C-AF46-4D52-998F-ED0BDDEEF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9000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8ADA5-A4C7-3F79-F258-00A5BFA8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5338194" cy="1322888"/>
          </a:xfrm>
        </p:spPr>
        <p:txBody>
          <a:bodyPr>
            <a:normAutofit/>
          </a:bodyPr>
          <a:lstStyle/>
          <a:p>
            <a:r>
              <a:rPr lang="en-US"/>
              <a:t>Step 4: Heuristics and Other Influences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4CA95-AAD0-FDEF-7EE5-9C4EE1034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1"/>
            <a:ext cx="4742771" cy="398341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1400" b="1" dirty="0"/>
              <a:t>Heuristics and Other Information Shortcuts</a:t>
            </a:r>
          </a:p>
          <a:p>
            <a:pPr marL="457200" lvl="1" indent="0">
              <a:buNone/>
            </a:pPr>
            <a:r>
              <a:rPr lang="en-US" sz="1400" dirty="0"/>
              <a:t>Heuristics are cognitive or information shortcuts that simplify complex decision making processes</a:t>
            </a:r>
          </a:p>
          <a:p>
            <a:pPr marL="914400" lvl="1" indent="-457200">
              <a:buAutoNum type="arabicPeriod"/>
            </a:pPr>
            <a:r>
              <a:rPr lang="en-US" sz="1400" dirty="0"/>
              <a:t>Party identification and Partisanship: Strongly identifying with a political party can significantly influence voting decisions</a:t>
            </a:r>
          </a:p>
          <a:p>
            <a:pPr marL="1371600" lvl="2" indent="-457200">
              <a:buAutoNum type="arabicPeriod"/>
            </a:pPr>
            <a:r>
              <a:rPr lang="en-US" sz="1000" dirty="0"/>
              <a:t>Graph: Bittner (2021)</a:t>
            </a:r>
          </a:p>
          <a:p>
            <a:pPr marL="914400" lvl="1" indent="-457200">
              <a:buAutoNum type="arabicPeriod"/>
            </a:pPr>
            <a:r>
              <a:rPr lang="en-US" sz="1400" dirty="0"/>
              <a:t>Social factors: Voters are influenced by their social environments, including friends, family, community, and other social networks</a:t>
            </a:r>
          </a:p>
          <a:p>
            <a:pPr marL="914400" lvl="1" indent="-457200">
              <a:buAutoNum type="arabicPeriod"/>
            </a:pPr>
            <a:r>
              <a:rPr lang="en-US" sz="1400" dirty="0"/>
              <a:t>Endorsements by interest groups or other political/non-political actors</a:t>
            </a:r>
          </a:p>
          <a:p>
            <a:pPr marL="914400" lvl="1" indent="-457200">
              <a:buAutoNum type="arabicPeriod"/>
            </a:pPr>
            <a:r>
              <a:rPr lang="en-US" sz="1400" dirty="0"/>
              <a:t>Candidate characteristics </a:t>
            </a:r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r>
              <a:rPr lang="en-US" sz="1400" u="sng" dirty="0"/>
              <a:t>Why heuristics? </a:t>
            </a:r>
          </a:p>
          <a:p>
            <a:pPr marL="457200" lvl="1" indent="0">
              <a:buNone/>
            </a:pPr>
            <a:r>
              <a:rPr lang="en-US" sz="1400" dirty="0"/>
              <a:t>Political information is complex and most voters have limited knowledge and time! </a:t>
            </a:r>
          </a:p>
          <a:p>
            <a:pPr marL="914400" lvl="1" indent="-457200">
              <a:buAutoNum type="arabicPeriod"/>
            </a:pPr>
            <a:endParaRPr lang="en-US" sz="1400" dirty="0"/>
          </a:p>
        </p:txBody>
      </p:sp>
      <p:pic>
        <p:nvPicPr>
          <p:cNvPr id="2050" name="Picture 2" descr="Did Celebrity Endorsements Contribute to Hillary Clinton's Presidential  Upset | Vanity Fair">
            <a:extLst>
              <a:ext uri="{FF2B5EF4-FFF2-40B4-BE49-F238E27FC236}">
                <a16:creationId xmlns:a16="http://schemas.microsoft.com/office/drawing/2014/main" id="{F92DC076-4B8F-F912-8F17-881D3C0CF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r="-3" b="-3"/>
          <a:stretch/>
        </p:blipFill>
        <p:spPr bwMode="auto">
          <a:xfrm>
            <a:off x="7792664" y="425489"/>
            <a:ext cx="2352685" cy="24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| Strength of partisanship across countries over time.">
            <a:extLst>
              <a:ext uri="{FF2B5EF4-FFF2-40B4-BE49-F238E27FC236}">
                <a16:creationId xmlns:a16="http://schemas.microsoft.com/office/drawing/2014/main" id="{041539D3-BE88-30CE-7F68-D81CED366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99991" y="3108960"/>
            <a:ext cx="504496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799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57" name="Rectangle 14356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9" name="Freeform: Shape 14358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D426A6-65CC-1193-FCD6-555CF528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Vote switching (voting for one party in one election and another party in another) is more common in UK than US! 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Reflects weaker party attachments</a:t>
            </a:r>
          </a:p>
        </p:txBody>
      </p:sp>
      <p:pic>
        <p:nvPicPr>
          <p:cNvPr id="14338" name="Picture 2" descr="How will EU referendum and 2017 voters cast their ballot this time around?  | YouGov">
            <a:extLst>
              <a:ext uri="{FF2B5EF4-FFF2-40B4-BE49-F238E27FC236}">
                <a16:creationId xmlns:a16="http://schemas.microsoft.com/office/drawing/2014/main" id="{1ADF4082-11BC-7FDC-059C-4B85DF881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6253" y="957860"/>
            <a:ext cx="4942280" cy="494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77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ADA5-A4C7-3F79-F258-00A5BFA8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Decision, Monitoring, and Adjustment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4CA95-AAD0-FDEF-7EE5-9C4EE1034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/>
              <a:t>Decision, Monitoring, and Adjustment</a:t>
            </a:r>
          </a:p>
          <a:p>
            <a:pPr marL="914400" lvl="1" indent="-457200">
              <a:buAutoNum type="arabicPeriod"/>
            </a:pPr>
            <a:r>
              <a:rPr lang="en-US" dirty="0"/>
              <a:t>After considering the options, voters come to a </a:t>
            </a:r>
            <a:r>
              <a:rPr lang="en-US" b="1" dirty="0"/>
              <a:t>final decision </a:t>
            </a:r>
            <a:r>
              <a:rPr lang="en-US" dirty="0"/>
              <a:t>on which candidate or party to support</a:t>
            </a:r>
          </a:p>
          <a:p>
            <a:pPr marL="914400" lvl="1" indent="-457200">
              <a:buAutoNum type="arabicPeriod"/>
            </a:pPr>
            <a:r>
              <a:rPr lang="en-US" dirty="0"/>
              <a:t>After the election they may </a:t>
            </a:r>
            <a:r>
              <a:rPr lang="en-US" b="1" dirty="0"/>
              <a:t>monitor</a:t>
            </a:r>
            <a:r>
              <a:rPr lang="en-US" dirty="0"/>
              <a:t> the performance of the elected candidates and adjust their future voting accordingly</a:t>
            </a:r>
          </a:p>
          <a:p>
            <a:pPr marL="1371600" lvl="2" indent="-457200">
              <a:buAutoNum type="arabicPeriod"/>
            </a:pPr>
            <a:r>
              <a:rPr lang="en-US" dirty="0"/>
              <a:t>Retrospective Voting</a:t>
            </a:r>
          </a:p>
          <a:p>
            <a:pPr marL="1371600" lvl="2" indent="-457200">
              <a:buAutoNum type="arabicPeriod"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1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16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6580</TotalTime>
  <Words>1573</Words>
  <Application>Microsoft Macintosh PowerPoint</Application>
  <PresentationFormat>Widescreen</PresentationFormat>
  <Paragraphs>153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Helvetica Neue Medium</vt:lpstr>
      <vt:lpstr>Office Theme</vt:lpstr>
      <vt:lpstr>Comparative Political Behavior </vt:lpstr>
      <vt:lpstr>What IS comparative political behavior?</vt:lpstr>
      <vt:lpstr>What IS comparative political behavior?</vt:lpstr>
      <vt:lpstr>Step 1: Information Acquisition</vt:lpstr>
      <vt:lpstr>Step 2: Evaluation of Information</vt:lpstr>
      <vt:lpstr>Step 3: Comparing Options</vt:lpstr>
      <vt:lpstr>Step 4: Heuristics and Other Influences</vt:lpstr>
      <vt:lpstr>Vote switching (voting for one party in one election and another party in another) is more common in UK than US!  Reflects weaker party attachments</vt:lpstr>
      <vt:lpstr>Step 5: Decision, Monitoring, and Adjustment</vt:lpstr>
      <vt:lpstr>PowerPoint Presentation</vt:lpstr>
      <vt:lpstr>Some Theories of Voting Behavior </vt:lpstr>
      <vt:lpstr>Some complications: News Sources</vt:lpstr>
      <vt:lpstr>Some complications: News Sources</vt:lpstr>
      <vt:lpstr>Some complications: News Sources</vt:lpstr>
      <vt:lpstr>Some complications: Polarization </vt:lpstr>
      <vt:lpstr>Some complications: Shark Attacks &amp; Voting? </vt:lpstr>
      <vt:lpstr>Let’s talk about measurement!</vt:lpstr>
      <vt:lpstr>Measuring issue salience</vt:lpstr>
      <vt:lpstr>Measuring political interest</vt:lpstr>
      <vt:lpstr>Measuring parties’ policy positions</vt:lpstr>
      <vt:lpstr>PowerPoint Presentation</vt:lpstr>
      <vt:lpstr>Measuring parties’ policy positions</vt:lpstr>
      <vt:lpstr>Class Activity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Timea Balogh</dc:creator>
  <cp:lastModifiedBy>Timea Balogh</cp:lastModifiedBy>
  <cp:revision>263</cp:revision>
  <dcterms:created xsi:type="dcterms:W3CDTF">2024-04-16T21:52:34Z</dcterms:created>
  <dcterms:modified xsi:type="dcterms:W3CDTF">2024-08-24T18:16:21Z</dcterms:modified>
</cp:coreProperties>
</file>